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5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48" r:id="rId3"/>
    <p:sldId id="304" r:id="rId4"/>
    <p:sldId id="297" r:id="rId5"/>
    <p:sldId id="295" r:id="rId6"/>
    <p:sldId id="290" r:id="rId7"/>
    <p:sldId id="291" r:id="rId8"/>
    <p:sldId id="292" r:id="rId9"/>
    <p:sldId id="293" r:id="rId10"/>
    <p:sldId id="298" r:id="rId11"/>
    <p:sldId id="302" r:id="rId12"/>
    <p:sldId id="372" r:id="rId13"/>
    <p:sldId id="373" r:id="rId14"/>
    <p:sldId id="371" r:id="rId15"/>
    <p:sldId id="390" r:id="rId16"/>
    <p:sldId id="391" r:id="rId17"/>
    <p:sldId id="392" r:id="rId18"/>
    <p:sldId id="309" r:id="rId19"/>
    <p:sldId id="326" r:id="rId20"/>
    <p:sldId id="325" r:id="rId21"/>
    <p:sldId id="333" r:id="rId22"/>
    <p:sldId id="385" r:id="rId23"/>
    <p:sldId id="366" r:id="rId24"/>
    <p:sldId id="386" r:id="rId25"/>
    <p:sldId id="369" r:id="rId26"/>
    <p:sldId id="368" r:id="rId27"/>
    <p:sldId id="342" r:id="rId28"/>
    <p:sldId id="339" r:id="rId2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177"/>
    <a:srgbClr val="56844E"/>
    <a:srgbClr val="4E6849"/>
    <a:srgbClr val="636A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7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58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65DF5-9E36-430D-AAEC-DCDD47B39DD1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A951A-98E8-4D05-A475-1D5603CE5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26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A951A-98E8-4D05-A475-1D5603CE58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5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8D052-9052-47FA-B714-C877CBFAD4FE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351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36274-396E-4BFE-9D5E-828AFD780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21BA8F-9E7E-4FF2-9D4F-03A18AD7A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FE2D3-E220-44F6-8513-3C51EF1E4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76D3-244A-457C-9D36-2462C9B41E24}" type="datetimeFigureOut">
              <a:rPr lang="en-CA" smtClean="0"/>
              <a:t>2020-11-29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9C3F4-C0A2-4037-BB71-DDCF5CEB9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98577-F318-409D-A096-B929245E1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FB5A-D1C5-4EA3-B903-C72DB87F5F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5780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F5A12-7BB6-4F54-841F-390AA3EF2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753A0D-6DF0-4B58-9BFB-E42D344C5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AFF69-E25A-4BFE-B6C9-351AB043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76D3-244A-457C-9D36-2462C9B41E24}" type="datetimeFigureOut">
              <a:rPr lang="en-CA" smtClean="0"/>
              <a:t>2020-11-29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A0643-E11A-4047-B4C7-B111029E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880E9-45FA-4639-9EAF-394C1015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FB5A-D1C5-4EA3-B903-C72DB87F5F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2839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CF8DD1-A21E-4A6C-8DD1-0B1221825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501CA-75A6-4D46-84BF-CF2E4E16A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9BAC9-F5B9-40EC-A027-C90EF634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76D3-244A-457C-9D36-2462C9B41E24}" type="datetimeFigureOut">
              <a:rPr lang="en-CA" smtClean="0"/>
              <a:t>2020-11-29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B3F37-C242-45F6-9BFE-BAF3BA824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A539A-B75B-4E31-AEFC-F5CA2F6B9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FB5A-D1C5-4EA3-B903-C72DB87F5F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6399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38552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70" dirty="0"/>
              <a:t>King's </a:t>
            </a:r>
            <a:r>
              <a:rPr spc="-80" dirty="0"/>
              <a:t>College </a:t>
            </a:r>
            <a:r>
              <a:rPr spc="-60" dirty="0"/>
              <a:t>University, London,</a:t>
            </a:r>
            <a:r>
              <a:rPr spc="-235" dirty="0"/>
              <a:t> </a:t>
            </a:r>
            <a:r>
              <a:rPr spc="-40" dirty="0"/>
              <a:t>Ontario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‹#›</a:t>
            </a:fld>
            <a:endParaRPr spc="-60" dirty="0"/>
          </a:p>
        </p:txBody>
      </p:sp>
    </p:spTree>
    <p:extLst>
      <p:ext uri="{BB962C8B-B14F-4D97-AF65-F5344CB8AC3E}">
        <p14:creationId xmlns:p14="http://schemas.microsoft.com/office/powerpoint/2010/main" val="3389931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9AB12-95CF-4117-8894-5554300D3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178D4-2D6C-41BD-9C1B-2285D112D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4A1C6-3D6E-483D-962C-269DEC37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76D3-244A-457C-9D36-2462C9B41E24}" type="datetimeFigureOut">
              <a:rPr lang="en-CA" smtClean="0"/>
              <a:t>2020-11-29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96FE5-3C23-4B6B-8332-02171575B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2CE6-BA44-4DE6-BE0D-8F5B12F2A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FB5A-D1C5-4EA3-B903-C72DB87F5F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10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BA9F0-AC0F-4B17-BD53-7BACB8D16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A2FE2-4931-49D0-AB12-13FDBD500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3F50B-C943-4E43-B659-9727D3876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76D3-244A-457C-9D36-2462C9B41E24}" type="datetimeFigureOut">
              <a:rPr lang="en-CA" smtClean="0"/>
              <a:t>2020-11-29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09456-4EE5-4FB7-BA37-FFE7762A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3ABB1-5C7D-428B-BD04-584D31D5F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FB5A-D1C5-4EA3-B903-C72DB87F5F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741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4A6F-2D2F-44B2-8860-47F13E09F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68303-3394-4C8D-A9B4-2ED154E7A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A7063-F6D3-4A75-892C-575547C49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0D6BE-07E9-4EE0-8F49-841A84514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76D3-244A-457C-9D36-2462C9B41E24}" type="datetimeFigureOut">
              <a:rPr lang="en-CA" smtClean="0"/>
              <a:t>2020-11-29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1AA42-2588-457C-98C4-0E716248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F1D10-56D8-441E-B740-79FBC2E31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FB5A-D1C5-4EA3-B903-C72DB87F5F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3639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0D348-DD9D-4CE8-9178-C049D6408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0F31A-5DC1-436C-908A-0E71B9D5E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486293-4BA3-41C8-B41F-BE3176C28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F92C8-F121-41FB-85C9-6545B40AF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544A85-2A28-4329-BE04-392561D32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C7DAB3-B6AE-44E9-8C26-AC95DE647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76D3-244A-457C-9D36-2462C9B41E24}" type="datetimeFigureOut">
              <a:rPr lang="en-CA" smtClean="0"/>
              <a:t>2020-11-29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CDF520-1F20-4275-ABB8-48F11C8BF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BD65B2-FCFF-47A3-81EC-3B13844E2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FB5A-D1C5-4EA3-B903-C72DB87F5F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5788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21111-D999-4F46-BBDD-7A9F72E6B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D5D620-F542-443C-B515-3876D0132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76D3-244A-457C-9D36-2462C9B41E24}" type="datetimeFigureOut">
              <a:rPr lang="en-CA" smtClean="0"/>
              <a:t>2020-11-29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F1864-0E09-43B3-9ED6-B26985D0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8D9BF4-4D5A-4B70-AD51-C4703C6E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FB5A-D1C5-4EA3-B903-C72DB87F5F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0726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1C67AB-61CC-4ACC-B3B7-D4ADB7020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76D3-244A-457C-9D36-2462C9B41E24}" type="datetimeFigureOut">
              <a:rPr lang="en-CA" smtClean="0"/>
              <a:t>2020-11-29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3C05E5-CA60-49FE-8E89-38A3B1F8F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198E5-1C4F-4C62-BF4F-466AF1352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FB5A-D1C5-4EA3-B903-C72DB87F5F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5180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94C68-3DE8-4E02-A332-A6E928FBF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22C82-F555-4286-8431-8E0069128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5D4DF-1BFD-452F-8E5F-28FAE611A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82DBA4-25D7-4FD8-B457-DB79F6D6B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76D3-244A-457C-9D36-2462C9B41E24}" type="datetimeFigureOut">
              <a:rPr lang="en-CA" smtClean="0"/>
              <a:t>2020-11-29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E340E-D329-4521-8944-BB93806A9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7785D-61CA-4BA9-839E-54DE6E19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FB5A-D1C5-4EA3-B903-C72DB87F5F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0376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50C9F-F577-405B-AC05-8BA46B10D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932D2-E5D1-4F88-A98D-B4D7EFF2D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65A108-0259-4D5C-8376-5CEF33445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7405D-4AA1-4FA6-9F40-044F143C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76D3-244A-457C-9D36-2462C9B41E24}" type="datetimeFigureOut">
              <a:rPr lang="en-CA" smtClean="0"/>
              <a:t>2020-11-29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7A458-8BB5-458E-95E9-BE8D90CB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182C9E-E795-4154-BD60-D12E360A8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FB5A-D1C5-4EA3-B903-C72DB87F5F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6771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58B82D-3A74-4CEC-B47D-E4F248723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A2016-E7F5-4C6A-BD4B-F0B03DD25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66173-F2B2-43DD-9CE2-17C508198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276D3-244A-457C-9D36-2462C9B41E24}" type="datetimeFigureOut">
              <a:rPr lang="en-CA" smtClean="0"/>
              <a:t>2020-11-29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B52A9-6E91-4095-B7C7-0387278906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00AFB-344E-4281-892A-20F94E272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5FB5A-D1C5-4EA3-B903-C72DB87F5F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601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eenburialcouncil.org/" TargetMode="External"/><Relationship Id="rId3" Type="http://schemas.openxmlformats.org/officeDocument/2006/relationships/image" Target="../media/image7.jpeg"/><Relationship Id="rId7" Type="http://schemas.openxmlformats.org/officeDocument/2006/relationships/hyperlink" Target="https://naturalburialassociation.c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reenburialcanada.ca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mrichardson@niagarafalls.ca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771F00-114C-4568-850F-0FF0C08F6C7C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Picture 2" descr="Image result for nova scotia flower">
            <a:extLst>
              <a:ext uri="{FF2B5EF4-FFF2-40B4-BE49-F238E27FC236}">
                <a16:creationId xmlns:a16="http://schemas.microsoft.com/office/drawing/2014/main" id="{B700574D-A7A3-43DA-B22E-C1AB3EA50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34778-158E-4A3A-9EDA-444D39FABF90}"/>
              </a:ext>
            </a:extLst>
          </p:cNvPr>
          <p:cNvSpPr txBox="1"/>
          <p:nvPr/>
        </p:nvSpPr>
        <p:spPr>
          <a:xfrm>
            <a:off x="1080022" y="2379123"/>
            <a:ext cx="981776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An Introduction to Green or Natural Burials</a:t>
            </a:r>
            <a:endParaRPr lang="en-CA" sz="28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endParaRPr lang="en-CA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endParaRPr lang="en-CA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endParaRPr lang="en-CA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endParaRPr lang="en-CA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endParaRPr lang="en-CA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endParaRPr lang="en-CA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endParaRPr lang="en-CA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r>
              <a:rPr lang="en-CA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Presented by Green/Natural Burial </a:t>
            </a:r>
            <a:r>
              <a:rPr lang="en-CA" sz="2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Advocate:</a:t>
            </a:r>
            <a:endParaRPr lang="en-CA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endParaRPr lang="en-CA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r>
              <a:rPr lang="en-CA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Mark Richardson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CAC6CB-F573-4A66-83CA-8274ED0D9839}"/>
              </a:ext>
            </a:extLst>
          </p:cNvPr>
          <p:cNvSpPr/>
          <p:nvPr/>
        </p:nvSpPr>
        <p:spPr>
          <a:xfrm>
            <a:off x="2628896" y="1116720"/>
            <a:ext cx="67136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66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“Eternally Green”</a:t>
            </a:r>
            <a:endParaRPr lang="en-CA" sz="6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230" y="5750524"/>
            <a:ext cx="1882153" cy="89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2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D8931E-731B-4902-9F08-E4F8BBF0D4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EDDC0D3C-85D9-4C45-815C-0DABA3648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4"/>
          <a:stretch/>
        </p:blipFill>
        <p:spPr>
          <a:xfrm>
            <a:off x="-1" y="1"/>
            <a:ext cx="12191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33E817-7927-48B4-BB30-A4116DF6270B}"/>
              </a:ext>
            </a:extLst>
          </p:cNvPr>
          <p:cNvSpPr txBox="1"/>
          <p:nvPr/>
        </p:nvSpPr>
        <p:spPr>
          <a:xfrm>
            <a:off x="1724023" y="1884812"/>
            <a:ext cx="8743951" cy="2988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Green </a:t>
            </a:r>
            <a:r>
              <a:rPr lang="en-US" sz="7200" b="1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Natural Burial</a:t>
            </a:r>
            <a:r>
              <a:rPr lang="en-US" sz="7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17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313E3190-786D-434E-B0A2-24CB65FD5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5400000">
            <a:off x="2667000" y="-2666999"/>
            <a:ext cx="6857999" cy="121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34778-158E-4A3A-9EDA-444D39FABF90}"/>
              </a:ext>
            </a:extLst>
          </p:cNvPr>
          <p:cNvSpPr txBox="1"/>
          <p:nvPr/>
        </p:nvSpPr>
        <p:spPr>
          <a:xfrm>
            <a:off x="371477" y="1065862"/>
            <a:ext cx="3779888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</a:t>
            </a:r>
            <a:r>
              <a:rPr lang="en-US" sz="5400" b="1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Natural  </a:t>
            </a: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Burial? 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0658F56-D7C7-4908-BE89-BEF5769DCB73}"/>
              </a:ext>
            </a:extLst>
          </p:cNvPr>
          <p:cNvSpPr txBox="1"/>
          <p:nvPr/>
        </p:nvSpPr>
        <p:spPr>
          <a:xfrm>
            <a:off x="5155379" y="1065862"/>
            <a:ext cx="5744685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</a:rPr>
              <a:t>Reduced environmental impacts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</a:rPr>
              <a:t>Potential for enhanced family engagement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</a:rPr>
              <a:t>More efficient land use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</a:rPr>
              <a:t>Enhanced habitat and natural green spaces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</a:rPr>
              <a:t>Reduced maintenance costs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</a:rPr>
              <a:t>Enhance and enrich the community socially and environmentally</a:t>
            </a:r>
          </a:p>
        </p:txBody>
      </p:sp>
    </p:spTree>
    <p:extLst>
      <p:ext uri="{BB962C8B-B14F-4D97-AF65-F5344CB8AC3E}">
        <p14:creationId xmlns:p14="http://schemas.microsoft.com/office/powerpoint/2010/main" val="3597773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D8931E-731B-4902-9F08-E4F8BBF0D4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EDDC0D3C-85D9-4C45-815C-0DABA3648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4"/>
          <a:stretch/>
        </p:blipFill>
        <p:spPr>
          <a:xfrm>
            <a:off x="-1" y="1"/>
            <a:ext cx="12191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33E817-7927-48B4-BB30-A4116DF6270B}"/>
              </a:ext>
            </a:extLst>
          </p:cNvPr>
          <p:cNvSpPr txBox="1"/>
          <p:nvPr/>
        </p:nvSpPr>
        <p:spPr>
          <a:xfrm>
            <a:off x="1724023" y="1884812"/>
            <a:ext cx="8743951" cy="2988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Misconception of Green/Natural Burials</a:t>
            </a:r>
            <a:endParaRPr lang="en-US" sz="7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125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0"/>
            <a:ext cx="12192000" cy="7095392"/>
          </a:xfrm>
          <a:prstGeom prst="rect">
            <a:avLst/>
          </a:prstGeom>
          <a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58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059B40-B1B7-43D4-B5D4-C219CCF58C21}"/>
              </a:ext>
            </a:extLst>
          </p:cNvPr>
          <p:cNvSpPr/>
          <p:nvPr/>
        </p:nvSpPr>
        <p:spPr>
          <a:xfrm>
            <a:off x="1046432" y="283743"/>
            <a:ext cx="10058401" cy="5829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en-CA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A new </a:t>
            </a:r>
            <a:r>
              <a:rPr kumimoji="0" lang="en-CA" sz="5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idea… </a:t>
            </a:r>
            <a:r>
              <a:rPr kumimoji="0" lang="en-CA" sz="5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“just</a:t>
            </a:r>
            <a:r>
              <a:rPr kumimoji="0" lang="en-CA" sz="54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en-CA" sz="54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a </a:t>
            </a:r>
            <a:r>
              <a:rPr kumimoji="0" lang="en-CA" sz="54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fad!”</a:t>
            </a:r>
            <a:endParaRPr kumimoji="0" lang="en-CA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800100" marR="0" lvl="1" indent="-342900" defTabSz="91440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Green/natural </a:t>
            </a:r>
            <a:r>
              <a:rPr kumimoji="0" lang="en-CA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burial is how humans have traditionally buried their </a:t>
            </a:r>
            <a:r>
              <a:rPr kumimoji="0" lang="en-CA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dead;</a:t>
            </a:r>
            <a:endParaRPr kumimoji="0" lang="en-CA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  <a:p>
            <a:pPr marL="800100" marR="0" lvl="1" indent="-342900" defTabSz="91440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Examples of dignified interment of humans as far back as 10,000 BCE and </a:t>
            </a:r>
            <a:r>
              <a:rPr kumimoji="0" lang="en-CA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Neandrathals</a:t>
            </a:r>
            <a:r>
              <a:rPr kumimoji="0" lang="en-CA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62,000 </a:t>
            </a:r>
            <a:r>
              <a:rPr kumimoji="0" lang="en-CA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BCE;</a:t>
            </a:r>
            <a:endParaRPr kumimoji="0" lang="en-CA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  <a:p>
            <a:pPr marL="800100" marR="0" lvl="1" indent="-342900" defTabSz="91440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Judaic and Islamic burial has always been </a:t>
            </a:r>
            <a:r>
              <a:rPr kumimoji="0" lang="en-CA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green;</a:t>
            </a:r>
            <a:r>
              <a:rPr kumimoji="0" lang="en-CA" sz="2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and</a:t>
            </a:r>
            <a:endParaRPr kumimoji="0" lang="en-CA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  <a:p>
            <a:pPr marL="800100" marR="0" lvl="1" indent="-342900" defTabSz="91440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More of a return to simpler practices in reaction to the “modern” and elaborate funeral practices such as embalming, sealing caskets and vaults, etc. </a:t>
            </a:r>
            <a:endParaRPr lang="en-CA" sz="2800" kern="0" dirty="0">
              <a:cs typeface="Arial" panose="020B0604020202020204" pitchFamily="34" charset="0"/>
            </a:endParaRPr>
          </a:p>
          <a:p>
            <a:pPr marR="0" lvl="1" defTabSz="91440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endParaRPr lang="en-US" sz="2800" spc="-100" dirty="0" smtClean="0">
              <a:highlight>
                <a:srgbClr val="FFFF00"/>
              </a:highlight>
            </a:endParaRPr>
          </a:p>
          <a:p>
            <a:pPr marR="0" lvl="1" defTabSz="91440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lang="en-US" sz="2800" spc="-100" dirty="0" smtClean="0">
                <a:highlight>
                  <a:srgbClr val="FFFF00"/>
                </a:highlight>
              </a:rPr>
              <a:t>A 2015 </a:t>
            </a:r>
            <a:r>
              <a:rPr lang="en-US" sz="2800" spc="-45" dirty="0">
                <a:highlight>
                  <a:srgbClr val="FFFF00"/>
                </a:highlight>
              </a:rPr>
              <a:t>Nationwide </a:t>
            </a:r>
            <a:r>
              <a:rPr lang="en-US" sz="2800" spc="-70" dirty="0">
                <a:highlight>
                  <a:srgbClr val="FFFF00"/>
                </a:highlight>
              </a:rPr>
              <a:t>Harris Poll: </a:t>
            </a:r>
            <a:r>
              <a:rPr lang="en-US" sz="2800" b="1" spc="-110" dirty="0">
                <a:highlight>
                  <a:srgbClr val="FFFF00"/>
                </a:highlight>
                <a:cs typeface="Trebuchet MS"/>
              </a:rPr>
              <a:t>interest </a:t>
            </a:r>
            <a:r>
              <a:rPr lang="en-US" sz="2800" b="1" spc="-100" dirty="0">
                <a:highlight>
                  <a:srgbClr val="FFFF00"/>
                </a:highlight>
                <a:cs typeface="Trebuchet MS"/>
              </a:rPr>
              <a:t>increased </a:t>
            </a:r>
            <a:r>
              <a:rPr lang="en-US" sz="2800" b="1" spc="-95" dirty="0">
                <a:highlight>
                  <a:srgbClr val="FFFF00"/>
                </a:highlight>
                <a:cs typeface="Trebuchet MS"/>
              </a:rPr>
              <a:t>from </a:t>
            </a:r>
            <a:r>
              <a:rPr lang="en-US" sz="2800" b="1" spc="-80" dirty="0">
                <a:highlight>
                  <a:srgbClr val="FFFF00"/>
                </a:highlight>
                <a:cs typeface="Trebuchet MS"/>
              </a:rPr>
              <a:t>43% </a:t>
            </a:r>
            <a:r>
              <a:rPr lang="en-US" sz="2800" b="1" spc="-75" dirty="0">
                <a:highlight>
                  <a:srgbClr val="FFFF00"/>
                </a:highlight>
                <a:cs typeface="Trebuchet MS"/>
              </a:rPr>
              <a:t>to </a:t>
            </a:r>
            <a:r>
              <a:rPr lang="en-US" sz="2800" b="1" spc="-80" dirty="0">
                <a:highlight>
                  <a:srgbClr val="FFFF00"/>
                </a:highlight>
                <a:cs typeface="Trebuchet MS"/>
              </a:rPr>
              <a:t>64% </a:t>
            </a:r>
            <a:r>
              <a:rPr lang="en-US" sz="2800" spc="-60" dirty="0">
                <a:highlight>
                  <a:srgbClr val="FFFF00"/>
                </a:highlight>
              </a:rPr>
              <a:t>between </a:t>
            </a:r>
            <a:r>
              <a:rPr lang="en-US" sz="2800" spc="-100" dirty="0">
                <a:highlight>
                  <a:srgbClr val="FFFF00"/>
                </a:highlight>
              </a:rPr>
              <a:t>2010 </a:t>
            </a:r>
            <a:r>
              <a:rPr lang="en-US" sz="2800" spc="-80" dirty="0">
                <a:highlight>
                  <a:srgbClr val="FFFF00"/>
                </a:highlight>
              </a:rPr>
              <a:t>and</a:t>
            </a:r>
            <a:r>
              <a:rPr lang="en-US" sz="2800" spc="-220" dirty="0">
                <a:highlight>
                  <a:srgbClr val="FFFF00"/>
                </a:highlight>
              </a:rPr>
              <a:t> </a:t>
            </a:r>
            <a:r>
              <a:rPr lang="en-US" sz="2800" spc="-105" dirty="0" smtClean="0">
                <a:highlight>
                  <a:srgbClr val="FFFF00"/>
                </a:highlight>
              </a:rPr>
              <a:t>2015</a:t>
            </a:r>
            <a:endParaRPr lang="en-US" sz="2800" spc="-105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2020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66705"/>
            <a:ext cx="12192000" cy="8032536"/>
          </a:xfrm>
          <a:prstGeom prst="rect">
            <a:avLst/>
          </a:prstGeom>
          <a:blipFill>
            <a:blip r:embed="rId2" cstate="print">
              <a:lum bright="70000" contrast="-7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C176C6-9E68-4C1C-AB7B-CECBF6738AEF}"/>
              </a:ext>
            </a:extLst>
          </p:cNvPr>
          <p:cNvSpPr txBox="1"/>
          <p:nvPr/>
        </p:nvSpPr>
        <p:spPr>
          <a:xfrm>
            <a:off x="1147822" y="430133"/>
            <a:ext cx="9702925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+mj-lt"/>
                <a:cs typeface="Arial" panose="020B0604020202020204" pitchFamily="34" charset="0"/>
              </a:rPr>
              <a:t>A low cost budget driven </a:t>
            </a:r>
            <a:r>
              <a:rPr lang="en-US" sz="5400" b="1" dirty="0" smtClean="0">
                <a:latin typeface="+mj-lt"/>
                <a:cs typeface="Arial" panose="020B0604020202020204" pitchFamily="34" charset="0"/>
              </a:rPr>
              <a:t>choice…</a:t>
            </a:r>
            <a:endParaRPr lang="en-US" sz="5400" b="1" dirty="0">
              <a:latin typeface="+mj-lt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465723"/>
              </a:solidFill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cs typeface="Arial" panose="020B0604020202020204" pitchFamily="34" charset="0"/>
              </a:rPr>
              <a:t>Can it be more cost effective? Yes;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cs typeface="Arial" panose="020B0604020202020204" pitchFamily="34" charset="0"/>
              </a:rPr>
              <a:t>But, for </a:t>
            </a:r>
            <a:r>
              <a:rPr lang="en-US" sz="2800" dirty="0">
                <a:cs typeface="Arial" panose="020B0604020202020204" pitchFamily="34" charset="0"/>
              </a:rPr>
              <a:t>families who have chosen green </a:t>
            </a:r>
            <a:r>
              <a:rPr lang="en-US" sz="2800" dirty="0" smtClean="0">
                <a:cs typeface="Arial" panose="020B0604020202020204" pitchFamily="34" charset="0"/>
              </a:rPr>
              <a:t>burial, </a:t>
            </a:r>
            <a:r>
              <a:rPr lang="en-US" sz="2800" dirty="0">
                <a:cs typeface="Arial" panose="020B0604020202020204" pitchFamily="34" charset="0"/>
              </a:rPr>
              <a:t>cost is a secondary consideration to their ability to hold a service that reflects their core values and </a:t>
            </a:r>
            <a:r>
              <a:rPr lang="en-US" sz="2800" dirty="0" smtClean="0">
                <a:cs typeface="Arial" panose="020B0604020202020204" pitchFamily="34" charset="0"/>
              </a:rPr>
              <a:t>beliefs;</a:t>
            </a:r>
            <a:endParaRPr lang="en-US" sz="28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cs typeface="Arial" panose="020B0604020202020204" pitchFamily="34" charset="0"/>
              </a:rPr>
              <a:t>A choice for green burial need not be viewed as an all-or-nothing </a:t>
            </a:r>
            <a:r>
              <a:rPr lang="en-US" sz="2800" dirty="0" smtClean="0">
                <a:cs typeface="Arial" panose="020B0604020202020204" pitchFamily="34" charset="0"/>
              </a:rPr>
              <a:t>proposition; and</a:t>
            </a:r>
            <a:endParaRPr lang="en-US" sz="28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cs typeface="Arial" panose="020B0604020202020204" pitchFamily="34" charset="0"/>
              </a:rPr>
              <a:t>Plots are often the same cost, and in a few cases, more than the cost of a traditional flat marker </a:t>
            </a:r>
            <a:r>
              <a:rPr lang="en-US" sz="2800" dirty="0" smtClean="0">
                <a:cs typeface="Arial" panose="020B0604020202020204" pitchFamily="34" charset="0"/>
              </a:rPr>
              <a:t>grave.</a:t>
            </a:r>
          </a:p>
          <a:p>
            <a:pPr marL="12700">
              <a:lnSpc>
                <a:spcPct val="100000"/>
              </a:lnSpc>
              <a:tabLst>
                <a:tab pos="299085" algn="l"/>
                <a:tab pos="299720" algn="l"/>
              </a:tabLst>
            </a:pPr>
            <a:endParaRPr lang="en-US" sz="2800" dirty="0" smtClean="0">
              <a:highlight>
                <a:srgbClr val="FFFF00"/>
              </a:highlight>
            </a:endParaRPr>
          </a:p>
          <a:p>
            <a:pPr marL="12700">
              <a:lnSpc>
                <a:spcPct val="100000"/>
              </a:lnSpc>
              <a:tabLst>
                <a:tab pos="299085" algn="l"/>
                <a:tab pos="299720" algn="l"/>
              </a:tabLst>
            </a:pPr>
            <a:r>
              <a:rPr lang="en-US" sz="2800" dirty="0" smtClean="0">
                <a:highlight>
                  <a:srgbClr val="FFFF00"/>
                </a:highlight>
              </a:rPr>
              <a:t>A 2017 </a:t>
            </a:r>
            <a:r>
              <a:rPr lang="en-US" sz="2800" dirty="0">
                <a:highlight>
                  <a:srgbClr val="FFFF00"/>
                </a:highlight>
              </a:rPr>
              <a:t>NFDA Survey: </a:t>
            </a:r>
            <a:r>
              <a:rPr lang="en-US" sz="2800" dirty="0" smtClean="0">
                <a:highlight>
                  <a:srgbClr val="FFFF00"/>
                </a:highlight>
              </a:rPr>
              <a:t> </a:t>
            </a:r>
            <a:r>
              <a:rPr lang="en-US" sz="2800" b="1" dirty="0" smtClean="0">
                <a:highlight>
                  <a:srgbClr val="FFFF00"/>
                </a:highlight>
                <a:cs typeface="Trebuchet MS"/>
              </a:rPr>
              <a:t>53.8</a:t>
            </a:r>
            <a:r>
              <a:rPr lang="en-US" sz="2800" b="1" dirty="0">
                <a:highlight>
                  <a:srgbClr val="FFFF00"/>
                </a:highlight>
                <a:cs typeface="Trebuchet MS"/>
              </a:rPr>
              <a:t>% interested in green burial options </a:t>
            </a:r>
            <a:r>
              <a:rPr lang="en-US" sz="2800" dirty="0">
                <a:highlight>
                  <a:srgbClr val="FFFF00"/>
                </a:highlight>
              </a:rPr>
              <a:t>(36.4% for environmental reasons, 12.4% for cost</a:t>
            </a:r>
            <a:r>
              <a:rPr lang="en-US" sz="2800" dirty="0" smtClean="0">
                <a:highlight>
                  <a:srgbClr val="FFFF00"/>
                </a:highlight>
              </a:rPr>
              <a:t>).</a:t>
            </a:r>
            <a:endParaRPr lang="en-US" sz="28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58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3162F54E-7C28-4B7A-A9AD-B8DFF5D352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9" b="7293"/>
          <a:stretch/>
        </p:blipFill>
        <p:spPr>
          <a:xfrm>
            <a:off x="-1" y="-5801"/>
            <a:ext cx="12192000" cy="685799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4540" y="573404"/>
            <a:ext cx="973825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chemeClr val="bg1"/>
                </a:solidFill>
                <a:latin typeface="Trebuchet MS"/>
                <a:cs typeface="Trebuchet MS"/>
              </a:rPr>
              <a:t>Financial Implications of Green Burial</a:t>
            </a:r>
            <a:endParaRPr sz="3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83290" y="6453936"/>
            <a:ext cx="2063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spc="-60" dirty="0">
                <a:solidFill>
                  <a:srgbClr val="878787"/>
                </a:solidFill>
                <a:latin typeface="Arial"/>
                <a:cs typeface="Arial"/>
              </a:rPr>
              <a:t>15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32102" y="1438513"/>
            <a:ext cx="9095239" cy="3747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140" indent="-342900">
              <a:lnSpc>
                <a:spcPts val="2840"/>
              </a:lnSpc>
              <a:spcBef>
                <a:spcPts val="100"/>
              </a:spcBef>
              <a:buChar char="▪"/>
              <a:tabLst>
                <a:tab pos="358140" algn="l"/>
                <a:tab pos="358775" algn="l"/>
              </a:tabLst>
            </a:pPr>
            <a:r>
              <a:rPr sz="2400" dirty="0">
                <a:solidFill>
                  <a:schemeClr val="bg1"/>
                </a:solidFill>
                <a:latin typeface="Arial"/>
                <a:cs typeface="Arial"/>
              </a:rPr>
              <a:t>The Green Burial Customer</a:t>
            </a:r>
          </a:p>
          <a:p>
            <a:pPr marL="815340" lvl="1" indent="-342900">
              <a:lnSpc>
                <a:spcPts val="2825"/>
              </a:lnSpc>
              <a:buChar char="▪"/>
              <a:tabLst>
                <a:tab pos="815340" algn="l"/>
                <a:tab pos="815975" algn="l"/>
              </a:tabLst>
            </a:pPr>
            <a:r>
              <a:rPr sz="2400" dirty="0">
                <a:solidFill>
                  <a:schemeClr val="bg1"/>
                </a:solidFill>
                <a:latin typeface="Arial"/>
                <a:cs typeface="Arial"/>
              </a:rPr>
              <a:t>Is likely one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who</a:t>
            </a:r>
            <a:r>
              <a:rPr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chemeClr val="bg1"/>
                </a:solidFill>
                <a:latin typeface="Arial"/>
                <a:cs typeface="Arial"/>
              </a:rPr>
              <a:t>previously had chosen cremation</a:t>
            </a:r>
          </a:p>
          <a:p>
            <a:pPr marL="815340" marR="915669" lvl="1" indent="-342900">
              <a:lnSpc>
                <a:spcPts val="2300"/>
              </a:lnSpc>
              <a:spcBef>
                <a:spcPts val="545"/>
              </a:spcBef>
              <a:buChar char="▪"/>
              <a:tabLst>
                <a:tab pos="815340" algn="l"/>
                <a:tab pos="815975" algn="l"/>
              </a:tabLst>
            </a:pPr>
            <a:r>
              <a:rPr sz="2400" dirty="0">
                <a:solidFill>
                  <a:schemeClr val="bg1"/>
                </a:solidFill>
                <a:latin typeface="Arial"/>
                <a:cs typeface="Arial"/>
              </a:rPr>
              <a:t>Is more engaged, often prefers involvement in  closing the grave</a:t>
            </a: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385521"/>
              </a:buClr>
              <a:buFont typeface="Arial"/>
              <a:buChar char="▪"/>
            </a:pPr>
            <a:endParaRPr sz="315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har char="▪"/>
              <a:tabLst>
                <a:tab pos="354965" algn="l"/>
                <a:tab pos="356235" algn="l"/>
              </a:tabLst>
            </a:pPr>
            <a:r>
              <a:rPr sz="2400" dirty="0">
                <a:solidFill>
                  <a:schemeClr val="bg1"/>
                </a:solidFill>
                <a:latin typeface="Arial"/>
                <a:cs typeface="Arial"/>
              </a:rPr>
              <a:t>Since creating The Woodlands at Royal Oak Burial Park</a:t>
            </a:r>
          </a:p>
          <a:p>
            <a:pPr marL="812800" lvl="1" indent="-342900">
              <a:lnSpc>
                <a:spcPct val="100000"/>
              </a:lnSpc>
              <a:spcBef>
                <a:spcPts val="204"/>
              </a:spcBef>
              <a:buChar char="▪"/>
              <a:tabLst>
                <a:tab pos="812165" algn="l"/>
                <a:tab pos="813435" algn="l"/>
              </a:tabLst>
            </a:pPr>
            <a:r>
              <a:rPr sz="2400" dirty="0">
                <a:solidFill>
                  <a:schemeClr val="bg1"/>
                </a:solidFill>
                <a:latin typeface="Arial"/>
                <a:cs typeface="Arial"/>
              </a:rPr>
              <a:t>At needs sales: 201</a:t>
            </a:r>
          </a:p>
          <a:p>
            <a:pPr marL="812800" lvl="1" indent="-342900">
              <a:lnSpc>
                <a:spcPct val="100000"/>
              </a:lnSpc>
              <a:spcBef>
                <a:spcPts val="190"/>
              </a:spcBef>
              <a:buChar char="▪"/>
              <a:tabLst>
                <a:tab pos="812165" algn="l"/>
                <a:tab pos="813435" algn="l"/>
              </a:tabLst>
            </a:pPr>
            <a:r>
              <a:rPr sz="2400" dirty="0">
                <a:solidFill>
                  <a:schemeClr val="bg1"/>
                </a:solidFill>
                <a:latin typeface="Arial"/>
                <a:cs typeface="Arial"/>
              </a:rPr>
              <a:t>Pre need sales: 150</a:t>
            </a:r>
          </a:p>
          <a:p>
            <a:pPr marL="812800" lvl="1" indent="-342900">
              <a:lnSpc>
                <a:spcPts val="2790"/>
              </a:lnSpc>
              <a:spcBef>
                <a:spcPts val="30"/>
              </a:spcBef>
              <a:buChar char="▪"/>
              <a:tabLst>
                <a:tab pos="812165" algn="l"/>
                <a:tab pos="813435" algn="l"/>
              </a:tabLst>
            </a:pPr>
            <a:r>
              <a:rPr sz="2400" dirty="0">
                <a:solidFill>
                  <a:schemeClr val="bg1"/>
                </a:solidFill>
                <a:latin typeface="Arial"/>
                <a:cs typeface="Arial"/>
              </a:rPr>
              <a:t>Grounds staff reluctant in the beginning, now it is the</a:t>
            </a:r>
          </a:p>
          <a:p>
            <a:pPr marL="812800">
              <a:lnSpc>
                <a:spcPts val="2790"/>
              </a:lnSpc>
            </a:pPr>
            <a:r>
              <a:rPr sz="2400" dirty="0">
                <a:solidFill>
                  <a:schemeClr val="bg1"/>
                </a:solidFill>
                <a:latin typeface="Arial"/>
                <a:cs typeface="Arial"/>
              </a:rPr>
              <a:t>highlight of their week</a:t>
            </a:r>
          </a:p>
        </p:txBody>
      </p:sp>
    </p:spTree>
    <p:extLst>
      <p:ext uri="{BB962C8B-B14F-4D97-AF65-F5344CB8AC3E}">
        <p14:creationId xmlns:p14="http://schemas.microsoft.com/office/powerpoint/2010/main" val="87812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E99564-F3F2-483F-9FC8-BB80214F1D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6"/>
          <a:stretch/>
        </p:blipFill>
        <p:spPr>
          <a:xfrm>
            <a:off x="0" y="0"/>
            <a:ext cx="12192000" cy="686536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234541" y="1360677"/>
            <a:ext cx="9484995" cy="49639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▪"/>
              <a:tabLst>
                <a:tab pos="354965" algn="l"/>
                <a:tab pos="356235" algn="l"/>
              </a:tabLst>
            </a:pPr>
            <a:r>
              <a:rPr sz="2400" dirty="0">
                <a:latin typeface="Arial"/>
                <a:cs typeface="Arial"/>
              </a:rPr>
              <a:t>Short term maintenance is commensurate with traditional costs</a:t>
            </a:r>
          </a:p>
          <a:p>
            <a:pPr marL="812800" lvl="1" indent="-342900">
              <a:lnSpc>
                <a:spcPct val="100000"/>
              </a:lnSpc>
              <a:spcBef>
                <a:spcPts val="70"/>
              </a:spcBef>
              <a:buChar char="▪"/>
              <a:tabLst>
                <a:tab pos="812165" algn="l"/>
                <a:tab pos="813435" algn="l"/>
              </a:tabLst>
            </a:pPr>
            <a:r>
              <a:rPr sz="2200" dirty="0">
                <a:latin typeface="Arial"/>
                <a:cs typeface="Arial"/>
              </a:rPr>
              <a:t>Establishing native plant regimes takes time and effort in the </a:t>
            </a:r>
            <a:r>
              <a:rPr sz="2200" dirty="0" smtClean="0">
                <a:latin typeface="Arial"/>
                <a:cs typeface="Arial"/>
              </a:rPr>
              <a:t>beginning</a:t>
            </a:r>
            <a:r>
              <a:rPr lang="en-US" sz="2200" dirty="0" smtClean="0">
                <a:latin typeface="Arial"/>
                <a:cs typeface="Arial"/>
              </a:rPr>
              <a:t>.</a:t>
            </a:r>
            <a:endParaRPr sz="2200" dirty="0">
              <a:latin typeface="Arial"/>
              <a:cs typeface="Arial"/>
            </a:endParaRPr>
          </a:p>
          <a:p>
            <a:pPr marL="812800" marR="468630" lvl="1" indent="-342900">
              <a:lnSpc>
                <a:spcPct val="80000"/>
              </a:lnSpc>
              <a:spcBef>
                <a:spcPts val="550"/>
              </a:spcBef>
              <a:buChar char="▪"/>
              <a:tabLst>
                <a:tab pos="812165" algn="l"/>
                <a:tab pos="813435" algn="l"/>
              </a:tabLst>
            </a:pPr>
            <a:r>
              <a:rPr sz="2200" dirty="0">
                <a:latin typeface="Arial"/>
                <a:cs typeface="Arial"/>
              </a:rPr>
              <a:t>Capital costs for tree, shrub cover may be </a:t>
            </a:r>
            <a:r>
              <a:rPr sz="2200" i="1" dirty="0">
                <a:latin typeface="Trebuchet MS"/>
                <a:cs typeface="Trebuchet MS"/>
              </a:rPr>
              <a:t>more </a:t>
            </a:r>
            <a:r>
              <a:rPr sz="2200" dirty="0">
                <a:latin typeface="Arial"/>
                <a:cs typeface="Arial"/>
              </a:rPr>
              <a:t>than traditional cemetery  </a:t>
            </a:r>
            <a:r>
              <a:rPr sz="2200" dirty="0" smtClean="0">
                <a:latin typeface="Arial"/>
                <a:cs typeface="Arial"/>
              </a:rPr>
              <a:t>development</a:t>
            </a:r>
            <a:r>
              <a:rPr lang="en-US" sz="2200" dirty="0" smtClean="0">
                <a:latin typeface="Arial"/>
                <a:cs typeface="Arial"/>
              </a:rPr>
              <a:t>.</a:t>
            </a:r>
            <a:endParaRPr sz="2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70"/>
              </a:spcBef>
              <a:buChar char="▪"/>
              <a:tabLst>
                <a:tab pos="354965" algn="l"/>
                <a:tab pos="356235" algn="l"/>
              </a:tabLst>
            </a:pPr>
            <a:endParaRPr lang="en-US" sz="2400" dirty="0" smtClean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70"/>
              </a:spcBef>
              <a:buChar char="▪"/>
              <a:tabLst>
                <a:tab pos="354965" algn="l"/>
                <a:tab pos="356235" algn="l"/>
              </a:tabLst>
            </a:pPr>
            <a:r>
              <a:rPr sz="2400" dirty="0" smtClean="0">
                <a:latin typeface="Arial"/>
                <a:cs typeface="Arial"/>
              </a:rPr>
              <a:t>Long </a:t>
            </a:r>
            <a:r>
              <a:rPr sz="2400" dirty="0">
                <a:latin typeface="Arial"/>
                <a:cs typeface="Arial"/>
              </a:rPr>
              <a:t>term maintenance costs should decrease</a:t>
            </a:r>
          </a:p>
          <a:p>
            <a:pPr marL="812800" lvl="1" indent="-342900">
              <a:lnSpc>
                <a:spcPct val="100000"/>
              </a:lnSpc>
              <a:spcBef>
                <a:spcPts val="60"/>
              </a:spcBef>
              <a:buChar char="▪"/>
              <a:tabLst>
                <a:tab pos="812165" algn="l"/>
                <a:tab pos="813435" algn="l"/>
              </a:tabLst>
            </a:pPr>
            <a:r>
              <a:rPr sz="2200" dirty="0">
                <a:latin typeface="Arial"/>
                <a:cs typeface="Arial"/>
              </a:rPr>
              <a:t>Due to less grass cutting and “fine” </a:t>
            </a:r>
            <a:r>
              <a:rPr sz="2200" dirty="0" smtClean="0">
                <a:latin typeface="Arial"/>
                <a:cs typeface="Arial"/>
              </a:rPr>
              <a:t>maintenance</a:t>
            </a:r>
            <a:endParaRPr lang="en-US" sz="2200" dirty="0">
              <a:latin typeface="Arial"/>
              <a:cs typeface="Arial"/>
            </a:endParaRPr>
          </a:p>
          <a:p>
            <a:pPr marL="812800" lvl="1" indent="-342900">
              <a:lnSpc>
                <a:spcPct val="100000"/>
              </a:lnSpc>
              <a:spcBef>
                <a:spcPts val="60"/>
              </a:spcBef>
              <a:buChar char="▪"/>
              <a:tabLst>
                <a:tab pos="812165" algn="l"/>
                <a:tab pos="813435" algn="l"/>
              </a:tabLst>
            </a:pPr>
            <a:r>
              <a:rPr sz="2000" dirty="0" smtClean="0">
                <a:latin typeface="Arial"/>
                <a:cs typeface="Arial"/>
              </a:rPr>
              <a:t>Roughly </a:t>
            </a:r>
            <a:r>
              <a:rPr sz="2000" dirty="0">
                <a:latin typeface="Arial"/>
                <a:cs typeface="Arial"/>
              </a:rPr>
              <a:t>60% of maintenance required by traditional cemetery lots</a:t>
            </a:r>
          </a:p>
          <a:p>
            <a:pPr marL="355600" indent="-342900">
              <a:lnSpc>
                <a:spcPct val="100000"/>
              </a:lnSpc>
              <a:spcBef>
                <a:spcPts val="295"/>
              </a:spcBef>
              <a:buChar char="▪"/>
              <a:tabLst>
                <a:tab pos="354965" algn="l"/>
                <a:tab pos="356235" algn="l"/>
              </a:tabLst>
            </a:pPr>
            <a:endParaRPr lang="en-US" sz="2400" dirty="0" smtClean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95"/>
              </a:spcBef>
              <a:buChar char="▪"/>
              <a:tabLst>
                <a:tab pos="354965" algn="l"/>
                <a:tab pos="356235" algn="l"/>
              </a:tabLst>
            </a:pPr>
            <a:r>
              <a:rPr sz="2400" dirty="0" smtClean="0">
                <a:latin typeface="Arial"/>
                <a:cs typeface="Arial"/>
              </a:rPr>
              <a:t>Opening </a:t>
            </a:r>
            <a:r>
              <a:rPr sz="2400" dirty="0">
                <a:latin typeface="Arial"/>
                <a:cs typeface="Arial"/>
              </a:rPr>
              <a:t>and closing costs are similar to traditional burial</a:t>
            </a:r>
          </a:p>
          <a:p>
            <a:pPr marL="812800" lvl="1" indent="-342900">
              <a:lnSpc>
                <a:spcPct val="100000"/>
              </a:lnSpc>
              <a:spcBef>
                <a:spcPts val="65"/>
              </a:spcBef>
              <a:buChar char="▪"/>
              <a:tabLst>
                <a:tab pos="812165" algn="l"/>
                <a:tab pos="813435" algn="l"/>
              </a:tabLst>
            </a:pPr>
            <a:r>
              <a:rPr sz="2200" dirty="0">
                <a:latin typeface="Arial"/>
                <a:cs typeface="Arial"/>
              </a:rPr>
              <a:t>Machinery is still used to open and close the graves in most cases</a:t>
            </a:r>
          </a:p>
          <a:p>
            <a:pPr marL="812800" marR="5080" lvl="1" indent="-342900">
              <a:lnSpc>
                <a:spcPct val="80000"/>
              </a:lnSpc>
              <a:spcBef>
                <a:spcPts val="555"/>
              </a:spcBef>
              <a:buChar char="▪"/>
              <a:tabLst>
                <a:tab pos="812165" algn="l"/>
                <a:tab pos="813435" algn="l"/>
              </a:tabLst>
            </a:pPr>
            <a:r>
              <a:rPr sz="2200" dirty="0">
                <a:latin typeface="Arial"/>
                <a:cs typeface="Arial"/>
              </a:rPr>
              <a:t>Green burial families are much more involved – expect requests to assist with  filling the grave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083290" y="6453936"/>
            <a:ext cx="2063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spc="-60" dirty="0">
                <a:solidFill>
                  <a:srgbClr val="878787"/>
                </a:solidFill>
                <a:latin typeface="Arial"/>
                <a:cs typeface="Arial"/>
              </a:rPr>
              <a:t>16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457200"/>
            <a:ext cx="105918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latin typeface="Trebuchet MS"/>
                <a:cs typeface="Trebuchet MS"/>
              </a:rPr>
              <a:t>Cemetery Costs Associated with Green Burial Sites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6960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tree&#10;&#10;Description automatically generated">
            <a:extLst>
              <a:ext uri="{FF2B5EF4-FFF2-40B4-BE49-F238E27FC236}">
                <a16:creationId xmlns:a16="http://schemas.microsoft.com/office/drawing/2014/main" id="{313E3190-786D-434E-B0A2-24CB65FD5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5400000">
            <a:off x="2658768" y="-2662381"/>
            <a:ext cx="6857999" cy="12192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234541" y="1463166"/>
            <a:ext cx="9281059" cy="25237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▪"/>
              <a:tabLst>
                <a:tab pos="354965" algn="l"/>
                <a:tab pos="356235" algn="l"/>
              </a:tabLst>
            </a:pPr>
            <a:r>
              <a:rPr sz="2400" dirty="0">
                <a:latin typeface="Arial"/>
                <a:cs typeface="Arial"/>
              </a:rPr>
              <a:t>Contributions from green burial are identical to traditional graves</a:t>
            </a:r>
          </a:p>
          <a:p>
            <a:pPr marL="812800" lvl="1" indent="-342900">
              <a:lnSpc>
                <a:spcPts val="2570"/>
              </a:lnSpc>
              <a:spcBef>
                <a:spcPts val="80"/>
              </a:spcBef>
              <a:buChar char="▪"/>
              <a:tabLst>
                <a:tab pos="812165" algn="l"/>
                <a:tab pos="813435" algn="l"/>
                <a:tab pos="6836409" algn="l"/>
              </a:tabLst>
            </a:pPr>
            <a:r>
              <a:rPr sz="2200" dirty="0">
                <a:latin typeface="Arial"/>
                <a:cs typeface="Arial"/>
              </a:rPr>
              <a:t>Remember that we always have to follow the </a:t>
            </a:r>
            <a:r>
              <a:rPr sz="2200" dirty="0" smtClean="0">
                <a:latin typeface="Arial"/>
                <a:cs typeface="Arial"/>
              </a:rPr>
              <a:t>FBCSA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sz="2200" dirty="0" smtClean="0">
                <a:latin typeface="Arial"/>
                <a:cs typeface="Arial"/>
              </a:rPr>
              <a:t>and associated</a:t>
            </a:r>
            <a:r>
              <a:rPr lang="en-US" sz="2200" dirty="0" smtClean="0">
                <a:latin typeface="Arial"/>
                <a:cs typeface="Arial"/>
              </a:rPr>
              <a:t> r</a:t>
            </a:r>
            <a:r>
              <a:rPr sz="2200" dirty="0" smtClean="0">
                <a:latin typeface="Arial"/>
                <a:cs typeface="Arial"/>
              </a:rPr>
              <a:t>egulations</a:t>
            </a:r>
            <a:r>
              <a:rPr lang="en-US" sz="2200" dirty="0" smtClean="0">
                <a:latin typeface="Arial"/>
                <a:cs typeface="Arial"/>
              </a:rPr>
              <a:t>.</a:t>
            </a:r>
          </a:p>
          <a:p>
            <a:pPr marL="812800">
              <a:lnSpc>
                <a:spcPts val="2570"/>
              </a:lnSpc>
            </a:pPr>
            <a:endParaRPr sz="2200" dirty="0">
              <a:latin typeface="Arial"/>
              <a:cs typeface="Arial"/>
            </a:endParaRPr>
          </a:p>
          <a:p>
            <a:pPr marL="355600" marR="5080" indent="-342900">
              <a:lnSpc>
                <a:spcPts val="2590"/>
              </a:lnSpc>
              <a:spcBef>
                <a:spcPts val="1040"/>
              </a:spcBef>
              <a:buChar char="▪"/>
              <a:tabLst>
                <a:tab pos="354965" algn="l"/>
                <a:tab pos="356235" algn="l"/>
              </a:tabLst>
            </a:pPr>
            <a:r>
              <a:rPr sz="2400" dirty="0">
                <a:latin typeface="Arial"/>
                <a:cs typeface="Arial"/>
              </a:rPr>
              <a:t>Due to the lower long term maintenance of green burial areas, Care  Funds should benefit as more cemeteries adopt green </a:t>
            </a:r>
            <a:r>
              <a:rPr sz="2400" dirty="0" smtClean="0">
                <a:latin typeface="Arial"/>
                <a:cs typeface="Arial"/>
              </a:rPr>
              <a:t>practices</a:t>
            </a:r>
            <a:r>
              <a:rPr lang="en-US" sz="2400" dirty="0" smtClean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83290" y="6453936"/>
            <a:ext cx="2063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spc="-60" dirty="0">
                <a:solidFill>
                  <a:srgbClr val="878787"/>
                </a:solidFill>
                <a:latin typeface="Arial"/>
                <a:cs typeface="Arial"/>
              </a:rPr>
              <a:t>17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573404"/>
            <a:ext cx="676645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latin typeface="Trebuchet MS"/>
                <a:cs typeface="Trebuchet MS"/>
              </a:rPr>
              <a:t>Care Fund Contributions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822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D8931E-731B-4902-9F08-E4F8BBF0D4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BE49FEF8-0B33-4CD3-BDED-94BB47676C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9"/>
          <a:stretch/>
        </p:blipFill>
        <p:spPr>
          <a:xfrm>
            <a:off x="0" y="0"/>
            <a:ext cx="12192000" cy="6942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300517-59B7-4B96-BACC-9722E37E1971}"/>
              </a:ext>
            </a:extLst>
          </p:cNvPr>
          <p:cNvSpPr txBox="1"/>
          <p:nvPr/>
        </p:nvSpPr>
        <p:spPr>
          <a:xfrm>
            <a:off x="280086" y="-1476344"/>
            <a:ext cx="11565925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Willow’s Rest Green Burial Section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89E3A-8B48-4DDF-9448-54033C301EE6}"/>
              </a:ext>
            </a:extLst>
          </p:cNvPr>
          <p:cNvSpPr txBox="1"/>
          <p:nvPr/>
        </p:nvSpPr>
        <p:spPr>
          <a:xfrm>
            <a:off x="2594919" y="535403"/>
            <a:ext cx="6804453" cy="1917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CA" sz="2400" b="1" dirty="0">
                <a:solidFill>
                  <a:schemeClr val="bg1"/>
                </a:solidFill>
                <a:latin typeface="+mj-lt"/>
              </a:rPr>
              <a:t>Fairview Cemetery, Niagara Falls, Ontario</a:t>
            </a:r>
          </a:p>
        </p:txBody>
      </p:sp>
    </p:spTree>
    <p:extLst>
      <p:ext uri="{BB962C8B-B14F-4D97-AF65-F5344CB8AC3E}">
        <p14:creationId xmlns:p14="http://schemas.microsoft.com/office/powerpoint/2010/main" val="102369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Cemeteries\PHOTOS\2018\Fairview Cemetery\Willow's Rest\IMG_93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" t="22841" r="8125" b="87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54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:\Cemeteries\PHOTOS\2018\Fairview Cemetery\Willow's Rest\IMG_9390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" t="22841" r="8125" b="87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669C90-5786-40A8-960F-84B1249B2F8C}"/>
              </a:ext>
            </a:extLst>
          </p:cNvPr>
          <p:cNvSpPr txBox="1"/>
          <p:nvPr/>
        </p:nvSpPr>
        <p:spPr>
          <a:xfrm>
            <a:off x="1125572" y="293579"/>
            <a:ext cx="9817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dirty="0" smtClean="0">
                <a:latin typeface="+mj-lt"/>
              </a:rPr>
              <a:t>Introductions</a:t>
            </a:r>
            <a:endParaRPr lang="en-CA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1131823" y="1382497"/>
            <a:ext cx="10087161" cy="434093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05"/>
              </a:spcBef>
              <a:buFont typeface="Arial"/>
              <a:buChar char="▪"/>
              <a:tabLst>
                <a:tab pos="354965" algn="l"/>
                <a:tab pos="355600" algn="l"/>
              </a:tabLst>
            </a:pPr>
            <a:r>
              <a:rPr sz="2400" b="1" dirty="0">
                <a:cs typeface="Trebuchet MS"/>
              </a:rPr>
              <a:t>Mark Richardson</a:t>
            </a:r>
            <a:r>
              <a:rPr sz="2400" dirty="0">
                <a:cs typeface="Arial"/>
              </a:rPr>
              <a:t>, </a:t>
            </a:r>
            <a:r>
              <a:rPr sz="2400" dirty="0" smtClean="0">
                <a:cs typeface="Arial"/>
              </a:rPr>
              <a:t>Manager</a:t>
            </a:r>
            <a:r>
              <a:rPr lang="en-US" sz="2400" dirty="0" smtClean="0">
                <a:cs typeface="Arial"/>
              </a:rPr>
              <a:t> of</a:t>
            </a:r>
            <a:r>
              <a:rPr sz="2400" dirty="0" smtClean="0">
                <a:cs typeface="Arial"/>
              </a:rPr>
              <a:t> </a:t>
            </a:r>
            <a:r>
              <a:rPr sz="2400" dirty="0">
                <a:cs typeface="Arial"/>
              </a:rPr>
              <a:t>Cemetery Services, City of Niagara </a:t>
            </a:r>
            <a:r>
              <a:rPr sz="2400" dirty="0" smtClean="0">
                <a:cs typeface="Arial"/>
              </a:rPr>
              <a:t>Falls</a:t>
            </a:r>
            <a:endParaRPr sz="2400" dirty="0">
              <a:cs typeface="Arial"/>
            </a:endParaRPr>
          </a:p>
        </p:txBody>
      </p:sp>
      <p:sp>
        <p:nvSpPr>
          <p:cNvPr id="9" name="object 3"/>
          <p:cNvSpPr txBox="1"/>
          <p:nvPr/>
        </p:nvSpPr>
        <p:spPr>
          <a:xfrm>
            <a:off x="1131824" y="4758054"/>
            <a:ext cx="9102422" cy="138755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55600" marR="5080" indent="-342900">
              <a:lnSpc>
                <a:spcPts val="2600"/>
              </a:lnSpc>
              <a:spcBef>
                <a:spcPts val="420"/>
              </a:spcBef>
              <a:buChar char="▪"/>
              <a:tabLst>
                <a:tab pos="354965" algn="l"/>
                <a:tab pos="355600" algn="l"/>
              </a:tabLst>
            </a:pPr>
            <a:r>
              <a:rPr lang="en-US" sz="2400" dirty="0" smtClean="0">
                <a:cs typeface="Arial"/>
              </a:rPr>
              <a:t>M</a:t>
            </a:r>
            <a:r>
              <a:rPr sz="2400" dirty="0" smtClean="0">
                <a:cs typeface="Arial"/>
              </a:rPr>
              <a:t>ember </a:t>
            </a:r>
            <a:r>
              <a:rPr sz="2400" dirty="0">
                <a:cs typeface="Arial"/>
              </a:rPr>
              <a:t>of the Board of Directors of the Green  Burial Society of Canada</a:t>
            </a:r>
            <a:r>
              <a:rPr lang="en-CA" sz="2400" dirty="0">
                <a:cs typeface="Arial"/>
              </a:rPr>
              <a:t>, </a:t>
            </a:r>
            <a:r>
              <a:rPr lang="en-CA" sz="2400" dirty="0" smtClean="0">
                <a:cs typeface="Arial"/>
              </a:rPr>
              <a:t>the Natural Burial Association in Ontario and was recently elected to the Board of the Ontario Association of Cemetery and Funeral Professionals.</a:t>
            </a:r>
            <a:endParaRPr lang="en-CA" sz="2400" dirty="0">
              <a:cs typeface="Arial"/>
            </a:endParaRPr>
          </a:p>
        </p:txBody>
      </p:sp>
      <p:sp>
        <p:nvSpPr>
          <p:cNvPr id="10" name="object 5"/>
          <p:cNvSpPr/>
          <p:nvPr/>
        </p:nvSpPr>
        <p:spPr>
          <a:xfrm>
            <a:off x="4278376" y="2163372"/>
            <a:ext cx="2429255" cy="2247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45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reen &amp; Natural Burial\Willow's Rest Green Burial Section\Photos\5. Second Year Growth - 2018\IMG_99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1" b="695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55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reen &amp; Natural Burial\Willow's Rest Green Burial Section\Photos\5. Second Year Growth - 2018\IMG_01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0" b="4910"/>
          <a:stretch/>
        </p:blipFill>
        <p:spPr bwMode="auto">
          <a:xfrm>
            <a:off x="-823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81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62" y="0"/>
            <a:ext cx="3118338" cy="23387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1" t="27692" r="26956" b="28846"/>
          <a:stretch/>
        </p:blipFill>
        <p:spPr>
          <a:xfrm>
            <a:off x="9109730" y="2338754"/>
            <a:ext cx="3082270" cy="2092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1"/>
          <a:stretch/>
        </p:blipFill>
        <p:spPr>
          <a:xfrm>
            <a:off x="9109730" y="4431323"/>
            <a:ext cx="3073305" cy="243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1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tree&#10;&#10;Description automatically generated">
            <a:extLst>
              <a:ext uri="{FF2B5EF4-FFF2-40B4-BE49-F238E27FC236}">
                <a16:creationId xmlns:a16="http://schemas.microsoft.com/office/drawing/2014/main" id="{BE49FEF8-0B33-4CD3-BDED-94BB47676C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9"/>
          <a:stretch/>
        </p:blipFill>
        <p:spPr>
          <a:xfrm>
            <a:off x="-16934" y="-16934"/>
            <a:ext cx="12192000" cy="6942221"/>
          </a:xfrm>
          <a:prstGeom prst="rect">
            <a:avLst/>
          </a:prstGeom>
        </p:spPr>
      </p:pic>
      <p:pic>
        <p:nvPicPr>
          <p:cNvPr id="4105" name="Picture 9" descr="S:\Cemeteries\PHOTOS\2019\Photos For Facebook Page Development\IMG_89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481" y="384343"/>
            <a:ext cx="3746850" cy="2810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S:\Cemeteries\PHOTOS\2019\IMG_0115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425">
            <a:off x="8549442" y="399608"/>
            <a:ext cx="3341386" cy="2229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S:\Cemeteries\PHOTOS\2018\Fairview Cemetery\Willow's Rest\IMG_89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381">
            <a:off x="308832" y="362640"/>
            <a:ext cx="3344364" cy="2508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9" name="Picture 13" descr="Image may contain: 6 people, outdo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83" y="1946834"/>
            <a:ext cx="3781778" cy="2836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S:\Cemeteries\PHOTOS\2018\Fairview Cemetery\Bee Sanctuary\IMG_939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3" t="8132" r="12256" b="25381"/>
          <a:stretch/>
        </p:blipFill>
        <p:spPr bwMode="auto">
          <a:xfrm rot="21186040">
            <a:off x="8668509" y="3888960"/>
            <a:ext cx="3178330" cy="2346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Picture 7" descr="https://scontent-yyz1-1.xx.fbcdn.net/v/t1.15752-9/78654681_462680794389587_2962918004150501376_n.jpg?_nc_cat=103&amp;_nc_ohc=qJge7_y7QtQAQnfe-8TIcs_POPopDxuCID0McwOjmK3CZwWxBxDyYBxiQ&amp;_nc_ht=scontent-yyz1-1.xx&amp;oh=0e6b27dabe129a841c0709b5d63de495&amp;oe=5E45C24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58"/>
          <a:stretch/>
        </p:blipFill>
        <p:spPr bwMode="auto">
          <a:xfrm>
            <a:off x="2553533" y="1797879"/>
            <a:ext cx="2334888" cy="3317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S:\Cemeteries\PHOTOS\2019\DSC0349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4544">
            <a:off x="366327" y="3989385"/>
            <a:ext cx="3181442" cy="2386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S:\Cemeteries\PHOTOS\2018\Fairview Cemetery\Willow's Rest\IMG_924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6"/>
          <a:stretch/>
        </p:blipFill>
        <p:spPr bwMode="auto">
          <a:xfrm>
            <a:off x="4199455" y="4002167"/>
            <a:ext cx="3800869" cy="2355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171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tree&#10;&#10;Description automatically generated">
            <a:extLst>
              <a:ext uri="{FF2B5EF4-FFF2-40B4-BE49-F238E27FC236}">
                <a16:creationId xmlns:a16="http://schemas.microsoft.com/office/drawing/2014/main" id="{313E3190-786D-434E-B0A2-24CB65FD5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5400000">
            <a:off x="2658768" y="-2662381"/>
            <a:ext cx="6857999" cy="12192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8224" y="481465"/>
            <a:ext cx="1149723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latin typeface="+mj-lt"/>
                <a:cs typeface="Arial"/>
              </a:rPr>
              <a:t>Existing </a:t>
            </a:r>
            <a:r>
              <a:rPr lang="en-US" sz="5400" dirty="0" smtClean="0">
                <a:latin typeface="+mj-lt"/>
                <a:cs typeface="Arial"/>
              </a:rPr>
              <a:t>Natural or </a:t>
            </a:r>
            <a:r>
              <a:rPr sz="5400" dirty="0" smtClean="0">
                <a:latin typeface="+mj-lt"/>
                <a:cs typeface="Arial"/>
              </a:rPr>
              <a:t>Green </a:t>
            </a:r>
            <a:r>
              <a:rPr sz="5400" dirty="0">
                <a:latin typeface="+mj-lt"/>
                <a:cs typeface="Arial"/>
              </a:rPr>
              <a:t>Burial Grounds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53356" y="1599875"/>
            <a:ext cx="9321131" cy="41678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385521"/>
                </a:solidFill>
                <a:cs typeface="Trebuchet MS"/>
              </a:rPr>
              <a:t>Ontario</a:t>
            </a:r>
            <a:endParaRPr sz="2800" dirty="0">
              <a:cs typeface="Trebuchet MS"/>
            </a:endParaRPr>
          </a:p>
          <a:p>
            <a:pPr marL="299085" indent="-286385">
              <a:buFontTx/>
              <a:buChar char="•"/>
              <a:tabLst>
                <a:tab pos="299085" algn="l"/>
                <a:tab pos="299720" algn="l"/>
              </a:tabLst>
            </a:pPr>
            <a:r>
              <a:rPr lang="en-US" sz="2800" dirty="0">
                <a:cs typeface="Arial"/>
              </a:rPr>
              <a:t>Willow’s Rest, Fairview Cemetery, Niagara Falls</a:t>
            </a: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800" dirty="0" smtClean="0">
                <a:cs typeface="Arial"/>
              </a:rPr>
              <a:t>Union </a:t>
            </a:r>
            <a:r>
              <a:rPr sz="2800" dirty="0">
                <a:cs typeface="Arial"/>
              </a:rPr>
              <a:t>Cemetery, </a:t>
            </a:r>
            <a:r>
              <a:rPr sz="2800" dirty="0" smtClean="0">
                <a:cs typeface="Arial"/>
              </a:rPr>
              <a:t>Cobourg</a:t>
            </a:r>
            <a:endParaRPr sz="2800" dirty="0">
              <a:cs typeface="Arial"/>
            </a:endParaRPr>
          </a:p>
          <a:p>
            <a:pPr marL="299085" indent="-286385">
              <a:buFontTx/>
              <a:buChar char="•"/>
              <a:tabLst>
                <a:tab pos="299085" algn="l"/>
                <a:tab pos="299720" algn="l"/>
              </a:tabLst>
            </a:pPr>
            <a:r>
              <a:rPr lang="en-US" sz="2800" dirty="0" err="1">
                <a:cs typeface="Arial"/>
              </a:rPr>
              <a:t>Glenwoods</a:t>
            </a:r>
            <a:r>
              <a:rPr lang="en-US" sz="2800" dirty="0">
                <a:cs typeface="Arial"/>
              </a:rPr>
              <a:t> Cemetery, </a:t>
            </a:r>
            <a:r>
              <a:rPr lang="en-US" sz="2800" dirty="0" err="1">
                <a:cs typeface="Arial"/>
              </a:rPr>
              <a:t>Picton</a:t>
            </a:r>
            <a:endParaRPr lang="en-US" sz="2800" dirty="0"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800" dirty="0" smtClean="0">
                <a:cs typeface="Arial"/>
              </a:rPr>
              <a:t>Meadowvale </a:t>
            </a:r>
            <a:r>
              <a:rPr sz="2800" dirty="0">
                <a:cs typeface="Arial"/>
              </a:rPr>
              <a:t>Cemetery, Mississauga</a:t>
            </a:r>
          </a:p>
          <a:p>
            <a:pPr marL="299085" indent="-286385">
              <a:buFontTx/>
              <a:buChar char="•"/>
              <a:tabLst>
                <a:tab pos="299085" algn="l"/>
                <a:tab pos="299720" algn="l"/>
              </a:tabLst>
            </a:pPr>
            <a:r>
              <a:rPr lang="en-US" sz="2800" dirty="0">
                <a:cs typeface="Arial"/>
              </a:rPr>
              <a:t>Parkview Cemetery, Waterloo</a:t>
            </a: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800" dirty="0" err="1" smtClean="0">
                <a:cs typeface="Arial"/>
              </a:rPr>
              <a:t>Duffin</a:t>
            </a:r>
            <a:r>
              <a:rPr sz="2800" dirty="0" smtClean="0">
                <a:cs typeface="Arial"/>
              </a:rPr>
              <a:t> </a:t>
            </a:r>
            <a:r>
              <a:rPr sz="2800" dirty="0">
                <a:cs typeface="Arial"/>
              </a:rPr>
              <a:t>Meadows, Pickering</a:t>
            </a: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800" dirty="0">
                <a:cs typeface="Arial"/>
              </a:rPr>
              <a:t>St. James Anglican Church, Roseneath</a:t>
            </a: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800" dirty="0">
                <a:cs typeface="Arial"/>
              </a:rPr>
              <a:t>St. John’s Public Cemetery, Jordan</a:t>
            </a: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228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B5F5BB17-0891-4081-A4FB-B9D75396C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7"/>
          <a:stretch/>
        </p:blipFill>
        <p:spPr bwMode="auto">
          <a:xfrm>
            <a:off x="7116" y="-8466"/>
            <a:ext cx="121848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1081454" y="176077"/>
            <a:ext cx="10001836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dirty="0" smtClean="0">
                <a:latin typeface="+mj-lt"/>
                <a:cs typeface="Trebuchet MS"/>
              </a:rPr>
              <a:t>Green and Natural Burial Resources</a:t>
            </a:r>
            <a:endParaRPr sz="5400" dirty="0">
              <a:latin typeface="+mj-lt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83290" y="6453936"/>
            <a:ext cx="2063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spc="-60" dirty="0">
                <a:solidFill>
                  <a:srgbClr val="878787"/>
                </a:solidFill>
                <a:latin typeface="Arial"/>
                <a:cs typeface="Arial"/>
              </a:rPr>
              <a:t>25</a:t>
            </a:fld>
            <a:endParaRPr sz="120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4" b="2687"/>
          <a:stretch/>
        </p:blipFill>
        <p:spPr>
          <a:xfrm>
            <a:off x="6736848" y="1299423"/>
            <a:ext cx="4265361" cy="100179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628" y="2713298"/>
            <a:ext cx="3733800" cy="74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EDBCFF-4B6A-4846-B6B3-BD5047CDAABC}"/>
              </a:ext>
            </a:extLst>
          </p:cNvPr>
          <p:cNvSpPr txBox="1"/>
          <p:nvPr/>
        </p:nvSpPr>
        <p:spPr>
          <a:xfrm>
            <a:off x="1144329" y="1299423"/>
            <a:ext cx="872066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Green </a:t>
            </a:r>
            <a:r>
              <a:rPr lang="en-CA" sz="2400" b="1" dirty="0"/>
              <a:t>Burial Society of Canada:</a:t>
            </a:r>
          </a:p>
          <a:p>
            <a:r>
              <a:rPr lang="en-CA" sz="2400" dirty="0">
                <a:hlinkClick r:id="rId6"/>
              </a:rPr>
              <a:t>http://www.greenburialcanada.ca/</a:t>
            </a:r>
            <a:endParaRPr lang="en-CA" sz="2400" dirty="0"/>
          </a:p>
          <a:p>
            <a:endParaRPr lang="en-CA" sz="2400" dirty="0"/>
          </a:p>
          <a:p>
            <a:endParaRPr lang="en-CA" sz="2400" b="1" dirty="0" smtClean="0"/>
          </a:p>
          <a:p>
            <a:r>
              <a:rPr lang="en-CA" sz="2400" b="1" dirty="0" smtClean="0"/>
              <a:t>Natural </a:t>
            </a:r>
            <a:r>
              <a:rPr lang="en-CA" sz="2400" b="1" dirty="0"/>
              <a:t>Burial Association:</a:t>
            </a:r>
          </a:p>
          <a:p>
            <a:r>
              <a:rPr lang="en-CA" sz="2400" dirty="0">
                <a:hlinkClick r:id="rId7"/>
              </a:rPr>
              <a:t>https://naturalburialassociation.ca/</a:t>
            </a:r>
            <a:endParaRPr lang="en-CA" sz="2400" b="1" dirty="0"/>
          </a:p>
          <a:p>
            <a:endParaRPr lang="en-CA" sz="2400" b="1" dirty="0"/>
          </a:p>
          <a:p>
            <a:endParaRPr lang="en-CA" sz="2400" b="1" dirty="0" smtClean="0"/>
          </a:p>
          <a:p>
            <a:r>
              <a:rPr lang="en-CA" sz="2400" b="1" dirty="0" smtClean="0"/>
              <a:t>Green </a:t>
            </a:r>
            <a:r>
              <a:rPr lang="en-CA" sz="2400" b="1" dirty="0"/>
              <a:t>Burial Council (North America):</a:t>
            </a:r>
          </a:p>
          <a:p>
            <a:r>
              <a:rPr lang="en-CA" sz="2400" dirty="0">
                <a:hlinkClick r:id="rId8"/>
              </a:rPr>
              <a:t>https://www.greenburialcouncil.org/</a:t>
            </a:r>
            <a:endParaRPr lang="en-CA" sz="2400" dirty="0"/>
          </a:p>
          <a:p>
            <a:endParaRPr lang="en-CA" dirty="0"/>
          </a:p>
        </p:txBody>
      </p:sp>
      <p:pic>
        <p:nvPicPr>
          <p:cNvPr id="1026" name="Picture 2" descr="Pictu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758" y="4008272"/>
            <a:ext cx="1092933" cy="109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20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wicker casket green burial">
            <a:extLst>
              <a:ext uri="{FF2B5EF4-FFF2-40B4-BE49-F238E27FC236}">
                <a16:creationId xmlns:a16="http://schemas.microsoft.com/office/drawing/2014/main" id="{C1DB0D74-EB85-44E5-891D-ABC4F178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r="16154" b="1"/>
          <a:stretch/>
        </p:blipFill>
        <p:spPr bwMode="auto">
          <a:xfrm>
            <a:off x="0" y="0"/>
            <a:ext cx="12192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68B57B88-5BE5-4EA4-943C-EA182EC90B39}"/>
              </a:ext>
            </a:extLst>
          </p:cNvPr>
          <p:cNvSpPr txBox="1">
            <a:spLocks/>
          </p:cNvSpPr>
          <p:nvPr/>
        </p:nvSpPr>
        <p:spPr>
          <a:xfrm>
            <a:off x="2118947" y="1318816"/>
            <a:ext cx="860639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4000" b="1" kern="0" spc="-145" dirty="0" smtClean="0"/>
              <a:t>Please fee free to connect with me directly….</a:t>
            </a:r>
            <a:endParaRPr lang="en-US" sz="4000" b="1" kern="0" dirty="0"/>
          </a:p>
        </p:txBody>
      </p:sp>
      <p:sp>
        <p:nvSpPr>
          <p:cNvPr id="6" name="object 2"/>
          <p:cNvSpPr txBox="1"/>
          <p:nvPr/>
        </p:nvSpPr>
        <p:spPr>
          <a:xfrm>
            <a:off x="1143001" y="2601806"/>
            <a:ext cx="9516529" cy="18973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4700"/>
              </a:lnSpc>
              <a:spcBef>
                <a:spcPts val="95"/>
              </a:spcBef>
            </a:pPr>
            <a:r>
              <a:rPr sz="2400" b="1" dirty="0" smtClean="0">
                <a:latin typeface="Arial"/>
                <a:cs typeface="Arial"/>
              </a:rPr>
              <a:t>Mark Richardson</a:t>
            </a:r>
            <a:r>
              <a:rPr lang="en-US" sz="2400" b="1" dirty="0" smtClean="0">
                <a:latin typeface="Arial"/>
                <a:cs typeface="Arial"/>
              </a:rPr>
              <a:t>, Manager of Cemetery Services</a:t>
            </a:r>
          </a:p>
          <a:p>
            <a:pPr marL="12700" marR="5080">
              <a:lnSpc>
                <a:spcPct val="124700"/>
              </a:lnSpc>
              <a:spcBef>
                <a:spcPts val="95"/>
              </a:spcBef>
            </a:pPr>
            <a:r>
              <a:rPr lang="en-US" sz="2400" b="1" dirty="0" smtClean="0">
                <a:latin typeface="Arial"/>
                <a:cs typeface="Arial"/>
              </a:rPr>
              <a:t>City of Niagara Falls</a:t>
            </a:r>
          </a:p>
          <a:p>
            <a:pPr marL="12700" marR="5080">
              <a:lnSpc>
                <a:spcPct val="124700"/>
              </a:lnSpc>
              <a:spcBef>
                <a:spcPts val="95"/>
              </a:spcBef>
            </a:pPr>
            <a:r>
              <a:rPr lang="en-US" sz="2400" b="1" dirty="0" smtClean="0">
                <a:latin typeface="Arial"/>
                <a:cs typeface="Arial"/>
              </a:rPr>
              <a:t>Email:</a:t>
            </a:r>
            <a:r>
              <a:rPr sz="2400" b="1" dirty="0" smtClean="0">
                <a:latin typeface="Arial"/>
                <a:cs typeface="Arial"/>
              </a:rPr>
              <a:t> </a:t>
            </a:r>
            <a:r>
              <a:rPr sz="2400" b="1" u="heavy" dirty="0" smtClean="0"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mrichardson@niagarafalls.ca</a:t>
            </a:r>
            <a:endParaRPr lang="en-US" sz="2400" b="1" dirty="0">
              <a:latin typeface="Arial"/>
              <a:cs typeface="Arial"/>
            </a:endParaRPr>
          </a:p>
          <a:p>
            <a:pPr marL="12700" marR="5080">
              <a:lnSpc>
                <a:spcPct val="124700"/>
              </a:lnSpc>
              <a:spcBef>
                <a:spcPts val="95"/>
              </a:spcBef>
            </a:pPr>
            <a:r>
              <a:rPr lang="en-US" sz="2400" b="1" dirty="0" smtClean="0">
                <a:latin typeface="Arial"/>
                <a:cs typeface="Arial"/>
              </a:rPr>
              <a:t>Cell Phone:</a:t>
            </a:r>
            <a:r>
              <a:rPr sz="2400" b="1" dirty="0" smtClean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1-905-658-854</a:t>
            </a:r>
            <a:r>
              <a:rPr lang="en-US" sz="2400" b="1" dirty="0">
                <a:latin typeface="Arial"/>
                <a:cs typeface="Arial"/>
              </a:rPr>
              <a:t>1</a:t>
            </a:r>
            <a:endParaRPr lang="en-CA" sz="2400" b="1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36" y="3033538"/>
            <a:ext cx="2894337" cy="136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4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34778-158E-4A3A-9EDA-444D39FABF90}"/>
              </a:ext>
            </a:extLst>
          </p:cNvPr>
          <p:cNvSpPr txBox="1"/>
          <p:nvPr/>
        </p:nvSpPr>
        <p:spPr>
          <a:xfrm>
            <a:off x="371477" y="1065862"/>
            <a:ext cx="3779888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Ecological Impact: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Monuments &amp; Foundations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0658F56-D7C7-4908-BE89-BEF5769DCB73}"/>
              </a:ext>
            </a:extLst>
          </p:cNvPr>
          <p:cNvSpPr txBox="1"/>
          <p:nvPr/>
        </p:nvSpPr>
        <p:spPr>
          <a:xfrm>
            <a:off x="5344853" y="802246"/>
            <a:ext cx="5744685" cy="554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  <a:latin typeface="+mj-lt"/>
              </a:rPr>
              <a:t>Monuments are mined from quarries.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  <a:latin typeface="+mj-lt"/>
              </a:rPr>
              <a:t>Monuments are transported and/or shipped (in some cases across country, across provinces, or even from overseas).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  <a:latin typeface="+mj-lt"/>
              </a:rPr>
              <a:t>Upright monuments require a concrete foundation.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  <a:latin typeface="+mj-lt"/>
              </a:rPr>
              <a:t>Sample of a Conventional Section: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  <a:latin typeface="+mj-lt"/>
              </a:rPr>
              <a:t>Approximately 1 acre Section of 500 lots (single graves) – each with a monument (34x12 base)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  <a:latin typeface="+mj-lt"/>
              </a:rPr>
              <a:t>Foundation  = 34” x 12” x 4’  (11.33 cubic feet of concrete)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  <a:latin typeface="+mj-lt"/>
              </a:rPr>
              <a:t>11.33 x 500 = 5,665 cubic feet of concrete (approximately 425 tons of concrete).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CA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50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34778-158E-4A3A-9EDA-444D39FABF90}"/>
              </a:ext>
            </a:extLst>
          </p:cNvPr>
          <p:cNvSpPr txBox="1"/>
          <p:nvPr/>
        </p:nvSpPr>
        <p:spPr>
          <a:xfrm>
            <a:off x="371476" y="1065862"/>
            <a:ext cx="3966755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Ecological Impact: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Regular Maintenance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UNADJUSTEDNONRAW_thumb_3848.jpg"/>
          <p:cNvGrpSpPr/>
          <p:nvPr/>
        </p:nvGrpSpPr>
        <p:grpSpPr>
          <a:xfrm rot="307164">
            <a:off x="5466243" y="3521530"/>
            <a:ext cx="3767704" cy="2399250"/>
            <a:chOff x="0" y="0"/>
            <a:chExt cx="4417214" cy="2701007"/>
          </a:xfrm>
        </p:grpSpPr>
        <p:pic>
          <p:nvPicPr>
            <p:cNvPr id="6" name="UNADJUSTEDNONRAW_thumb_3848.jpg" descr="UNADJUSTEDNONRAW_thumb_3848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200" y="203200"/>
              <a:ext cx="4010815" cy="225650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" name="UNADJUSTEDNONRAW_thumb_3848.jpg" descr="UNADJUSTEDNONRAW_thumb_3848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417215" cy="2701008"/>
            </a:xfrm>
            <a:prstGeom prst="rect">
              <a:avLst/>
            </a:prstGeom>
            <a:effectLst/>
          </p:spPr>
        </p:pic>
      </p:grpSp>
      <p:grpSp>
        <p:nvGrpSpPr>
          <p:cNvPr id="9" name="UNADJUSTEDNONRAW_thumb_384c.jpg"/>
          <p:cNvGrpSpPr/>
          <p:nvPr/>
        </p:nvGrpSpPr>
        <p:grpSpPr>
          <a:xfrm rot="21219383">
            <a:off x="7925778" y="1254799"/>
            <a:ext cx="3565025" cy="2617875"/>
            <a:chOff x="0" y="0"/>
            <a:chExt cx="5459918" cy="3510828"/>
          </a:xfrm>
        </p:grpSpPr>
        <p:pic>
          <p:nvPicPr>
            <p:cNvPr id="10" name="UNADJUSTEDNONRAW_thumb_384c.jpg" descr="UNADJUSTEDNONRAW_thumb_384c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200" y="203200"/>
              <a:ext cx="5053518" cy="30663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UNADJUSTEDNONRAW_thumb_384c.jpg" descr="UNADJUSTEDNONRAW_thumb_384c.jp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459918" cy="351082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25366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96EFDC64-1FC1-462B-B014-F4AE89EEB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r="-1519"/>
          <a:stretch/>
        </p:blipFill>
        <p:spPr>
          <a:xfrm>
            <a:off x="0" y="1"/>
            <a:ext cx="12419485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34778-158E-4A3A-9EDA-444D39FABF90}"/>
              </a:ext>
            </a:extLst>
          </p:cNvPr>
          <p:cNvSpPr txBox="1"/>
          <p:nvPr/>
        </p:nvSpPr>
        <p:spPr>
          <a:xfrm>
            <a:off x="371477" y="1065862"/>
            <a:ext cx="3779888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Defining Green or Natural Burial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0658F56-D7C7-4908-BE89-BEF5769DCB73}"/>
              </a:ext>
            </a:extLst>
          </p:cNvPr>
          <p:cNvSpPr txBox="1"/>
          <p:nvPr/>
        </p:nvSpPr>
        <p:spPr>
          <a:xfrm>
            <a:off x="5155379" y="1065862"/>
            <a:ext cx="5744685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 smtClean="0">
                <a:latin typeface="+mj-lt"/>
                <a:ea typeface="Gill Sans"/>
                <a:cs typeface="Gill Sans"/>
                <a:sym typeface="Gill Sans"/>
              </a:rPr>
              <a:t>A </a:t>
            </a:r>
            <a:r>
              <a:rPr lang="en-US" sz="2800" b="1" dirty="0">
                <a:latin typeface="+mj-lt"/>
                <a:ea typeface="Gill Sans"/>
                <a:cs typeface="Gill Sans"/>
                <a:sym typeface="Gill Sans"/>
              </a:rPr>
              <a:t>natural burial is the act of returning a body as naturally as possible to the earth.  Natural burials offer a simple connection between life and death, and an alternative to today’s </a:t>
            </a:r>
            <a:r>
              <a:rPr lang="en-US" sz="2800" b="1" i="1" dirty="0">
                <a:latin typeface="+mj-lt"/>
                <a:ea typeface="Gill Sans"/>
                <a:cs typeface="Gill Sans"/>
                <a:sym typeface="Gill Sans"/>
              </a:rPr>
              <a:t>industrial</a:t>
            </a:r>
            <a:r>
              <a:rPr lang="en-US" sz="2800" b="1" dirty="0">
                <a:latin typeface="+mj-lt"/>
                <a:ea typeface="Gill Sans"/>
                <a:cs typeface="Gill Sans"/>
                <a:sym typeface="Gill Sans"/>
              </a:rPr>
              <a:t> options.</a:t>
            </a:r>
            <a:endParaRPr lang="en-CA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9022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D8931E-731B-4902-9F08-E4F8BBF0D4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3162F54E-7C28-4B7A-A9AD-B8DFF5D352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9" b="7293"/>
          <a:stretch/>
        </p:blipFill>
        <p:spPr>
          <a:xfrm>
            <a:off x="-1" y="-580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33E817-7927-48B4-BB30-A4116DF6270B}"/>
              </a:ext>
            </a:extLst>
          </p:cNvPr>
          <p:cNvSpPr txBox="1"/>
          <p:nvPr/>
        </p:nvSpPr>
        <p:spPr>
          <a:xfrm>
            <a:off x="1724023" y="1790585"/>
            <a:ext cx="8743951" cy="2988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Five Principles of Green Burial</a:t>
            </a:r>
          </a:p>
        </p:txBody>
      </p:sp>
    </p:spTree>
    <p:extLst>
      <p:ext uri="{BB962C8B-B14F-4D97-AF65-F5344CB8AC3E}">
        <p14:creationId xmlns:p14="http://schemas.microsoft.com/office/powerpoint/2010/main" val="139255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B5F5BB17-0891-4081-A4FB-B9D75396C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7"/>
          <a:stretch/>
        </p:blipFill>
        <p:spPr bwMode="auto">
          <a:xfrm>
            <a:off x="7116" y="1"/>
            <a:ext cx="121848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34778-158E-4A3A-9EDA-444D39FABF90}"/>
              </a:ext>
            </a:extLst>
          </p:cNvPr>
          <p:cNvSpPr txBox="1"/>
          <p:nvPr/>
        </p:nvSpPr>
        <p:spPr>
          <a:xfrm>
            <a:off x="838200" y="1065862"/>
            <a:ext cx="3629019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#1 No Embalming </a:t>
            </a:r>
          </a:p>
        </p:txBody>
      </p:sp>
      <p:cxnSp>
        <p:nvCxnSpPr>
          <p:cNvPr id="2054" name="Straight Connector 136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0658F56-D7C7-4908-BE89-BEF5769DCB73}"/>
              </a:ext>
            </a:extLst>
          </p:cNvPr>
          <p:cNvSpPr txBox="1"/>
          <p:nvPr/>
        </p:nvSpPr>
        <p:spPr>
          <a:xfrm>
            <a:off x="5155379" y="1065862"/>
            <a:ext cx="5744685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z="4400" b="1" dirty="0">
                <a:latin typeface="+mj-lt"/>
              </a:rPr>
              <a:t>Decomposition is nature’s way of recycling a body.</a:t>
            </a:r>
          </a:p>
        </p:txBody>
      </p:sp>
    </p:spTree>
    <p:extLst>
      <p:ext uri="{BB962C8B-B14F-4D97-AF65-F5344CB8AC3E}">
        <p14:creationId xmlns:p14="http://schemas.microsoft.com/office/powerpoint/2010/main" val="1141331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wicker casket green burial">
            <a:extLst>
              <a:ext uri="{FF2B5EF4-FFF2-40B4-BE49-F238E27FC236}">
                <a16:creationId xmlns:a16="http://schemas.microsoft.com/office/drawing/2014/main" id="{C1DB0D74-EB85-44E5-891D-ABC4F178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r="16154" b="1"/>
          <a:stretch/>
        </p:blipFill>
        <p:spPr bwMode="auto">
          <a:xfrm>
            <a:off x="0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34778-158E-4A3A-9EDA-444D39FABF90}"/>
              </a:ext>
            </a:extLst>
          </p:cNvPr>
          <p:cNvSpPr txBox="1"/>
          <p:nvPr/>
        </p:nvSpPr>
        <p:spPr>
          <a:xfrm>
            <a:off x="66677" y="1065862"/>
            <a:ext cx="4084688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#2 Direct Earth Burial</a:t>
            </a:r>
          </a:p>
        </p:txBody>
      </p:sp>
      <p:cxnSp>
        <p:nvCxnSpPr>
          <p:cNvPr id="2054" name="Straight Connector 136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0658F56-D7C7-4908-BE89-BEF5769DCB73}"/>
              </a:ext>
            </a:extLst>
          </p:cNvPr>
          <p:cNvSpPr txBox="1"/>
          <p:nvPr/>
        </p:nvSpPr>
        <p:spPr>
          <a:xfrm>
            <a:off x="5155379" y="1065862"/>
            <a:ext cx="5744685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  <a:latin typeface="+mj-lt"/>
              </a:rPr>
              <a:t>For green and natural burial, no outside grave liner or protective vault is used. The shrouded and/or casketed body is buried directly into the ground. </a:t>
            </a:r>
          </a:p>
        </p:txBody>
      </p:sp>
    </p:spTree>
    <p:extLst>
      <p:ext uri="{BB962C8B-B14F-4D97-AF65-F5344CB8AC3E}">
        <p14:creationId xmlns:p14="http://schemas.microsoft.com/office/powerpoint/2010/main" val="1010789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mall bird perched on a tree branch&#10;&#10;Description automatically generated">
            <a:extLst>
              <a:ext uri="{FF2B5EF4-FFF2-40B4-BE49-F238E27FC236}">
                <a16:creationId xmlns:a16="http://schemas.microsoft.com/office/drawing/2014/main" id="{C8C65578-41AE-45A1-9C14-24D52B681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t="14106" b="85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34778-158E-4A3A-9EDA-444D39FABF90}"/>
              </a:ext>
            </a:extLst>
          </p:cNvPr>
          <p:cNvSpPr txBox="1"/>
          <p:nvPr/>
        </p:nvSpPr>
        <p:spPr>
          <a:xfrm>
            <a:off x="-66674" y="1065862"/>
            <a:ext cx="4533894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#3 Ecological Restoration &amp; Conservation</a:t>
            </a:r>
          </a:p>
        </p:txBody>
      </p:sp>
      <p:cxnSp>
        <p:nvCxnSpPr>
          <p:cNvPr id="2054" name="Straight Connector 136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0658F56-D7C7-4908-BE89-BEF5769DCB73}"/>
              </a:ext>
            </a:extLst>
          </p:cNvPr>
          <p:cNvSpPr txBox="1"/>
          <p:nvPr/>
        </p:nvSpPr>
        <p:spPr>
          <a:xfrm>
            <a:off x="5155379" y="1065862"/>
            <a:ext cx="5744685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z="4400" b="1" dirty="0">
                <a:latin typeface="+mj-lt"/>
              </a:rPr>
              <a:t>Site preservation and perpetual protection is a key component of this principle of green and natural burial.</a:t>
            </a:r>
          </a:p>
        </p:txBody>
      </p:sp>
    </p:spTree>
    <p:extLst>
      <p:ext uri="{BB962C8B-B14F-4D97-AF65-F5344CB8AC3E}">
        <p14:creationId xmlns:p14="http://schemas.microsoft.com/office/powerpoint/2010/main" val="2585366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45BFE79A-10EB-436C-B4F6-A9EA0C9E0A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3" t="14678" r="5176" b="15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34778-158E-4A3A-9EDA-444D39FABF90}"/>
              </a:ext>
            </a:extLst>
          </p:cNvPr>
          <p:cNvSpPr txBox="1"/>
          <p:nvPr/>
        </p:nvSpPr>
        <p:spPr>
          <a:xfrm>
            <a:off x="-380994" y="1065862"/>
            <a:ext cx="5105393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#4 Communal Memorialization</a:t>
            </a:r>
          </a:p>
        </p:txBody>
      </p:sp>
      <p:cxnSp>
        <p:nvCxnSpPr>
          <p:cNvPr id="2054" name="Straight Connector 136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0658F56-D7C7-4908-BE89-BEF5769DCB73}"/>
              </a:ext>
            </a:extLst>
          </p:cNvPr>
          <p:cNvSpPr txBox="1"/>
          <p:nvPr/>
        </p:nvSpPr>
        <p:spPr>
          <a:xfrm>
            <a:off x="5155379" y="1065862"/>
            <a:ext cx="5744685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z="4400" b="1" dirty="0">
                <a:latin typeface="+mj-lt"/>
              </a:rPr>
              <a:t>Ultimately it is the green or natural burial site as a whole that becomes a living memorial to the persons interred there. </a:t>
            </a:r>
          </a:p>
        </p:txBody>
      </p:sp>
    </p:spTree>
    <p:extLst>
      <p:ext uri="{BB962C8B-B14F-4D97-AF65-F5344CB8AC3E}">
        <p14:creationId xmlns:p14="http://schemas.microsoft.com/office/powerpoint/2010/main" val="2564858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tree in a field&#10;&#10;Description automatically generated">
            <a:extLst>
              <a:ext uri="{FF2B5EF4-FFF2-40B4-BE49-F238E27FC236}">
                <a16:creationId xmlns:a16="http://schemas.microsoft.com/office/drawing/2014/main" id="{DBC3CE47-6CFC-40EC-B5CE-97966B546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3" b="61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34778-158E-4A3A-9EDA-444D39FABF90}"/>
              </a:ext>
            </a:extLst>
          </p:cNvPr>
          <p:cNvSpPr txBox="1"/>
          <p:nvPr/>
        </p:nvSpPr>
        <p:spPr>
          <a:xfrm>
            <a:off x="-207730" y="1065862"/>
            <a:ext cx="4610099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#5 Optimize Land Use</a:t>
            </a:r>
          </a:p>
        </p:txBody>
      </p:sp>
      <p:cxnSp>
        <p:nvCxnSpPr>
          <p:cNvPr id="2054" name="Straight Connector 136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0658F56-D7C7-4908-BE89-BEF5769DCB73}"/>
              </a:ext>
            </a:extLst>
          </p:cNvPr>
          <p:cNvSpPr txBox="1"/>
          <p:nvPr/>
        </p:nvSpPr>
        <p:spPr>
          <a:xfrm>
            <a:off x="5155379" y="1065862"/>
            <a:ext cx="5744685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z="4400" b="1" dirty="0">
                <a:latin typeface="+mj-lt"/>
              </a:rPr>
              <a:t>A well-planned green or natural burial cemetery (or cemetery section) will optimize the land it occupies. </a:t>
            </a:r>
          </a:p>
        </p:txBody>
      </p:sp>
    </p:spTree>
    <p:extLst>
      <p:ext uri="{BB962C8B-B14F-4D97-AF65-F5344CB8AC3E}">
        <p14:creationId xmlns:p14="http://schemas.microsoft.com/office/powerpoint/2010/main" val="1245035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2534</TotalTime>
  <Words>936</Words>
  <Application>Microsoft Office PowerPoint</Application>
  <PresentationFormat>Widescreen</PresentationFormat>
  <Paragraphs>127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Garamond</vt:lpstr>
      <vt:lpstr>Gill Sans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Financial Implications of Green Burial</vt:lpstr>
      <vt:lpstr>Cemetery Costs Associated with Green Burial Sites</vt:lpstr>
      <vt:lpstr>Care Fund Contributions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Existing Natural or Green Burial Grounds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Lacee Barr</dc:creator>
  <cp:lastModifiedBy>Mark Richardson</cp:lastModifiedBy>
  <cp:revision>90</cp:revision>
  <dcterms:created xsi:type="dcterms:W3CDTF">2019-06-05T16:33:21Z</dcterms:created>
  <dcterms:modified xsi:type="dcterms:W3CDTF">2020-11-29T20:04:23Z</dcterms:modified>
</cp:coreProperties>
</file>